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64" r:id="rId1"/>
  </p:sldMasterIdLst>
  <p:notesMasterIdLst>
    <p:notesMasterId r:id="rId43"/>
  </p:notesMasterIdLst>
  <p:sldIdLst>
    <p:sldId id="256" r:id="rId2"/>
    <p:sldId id="306" r:id="rId3"/>
    <p:sldId id="257" r:id="rId4"/>
    <p:sldId id="309" r:id="rId5"/>
    <p:sldId id="303" r:id="rId6"/>
    <p:sldId id="258" r:id="rId7"/>
    <p:sldId id="310" r:id="rId8"/>
    <p:sldId id="261" r:id="rId9"/>
    <p:sldId id="311" r:id="rId10"/>
    <p:sldId id="304" r:id="rId11"/>
    <p:sldId id="259" r:id="rId12"/>
    <p:sldId id="263" r:id="rId13"/>
    <p:sldId id="264" r:id="rId14"/>
    <p:sldId id="260" r:id="rId15"/>
    <p:sldId id="266" r:id="rId16"/>
    <p:sldId id="265" r:id="rId17"/>
    <p:sldId id="268" r:id="rId18"/>
    <p:sldId id="269" r:id="rId19"/>
    <p:sldId id="270" r:id="rId20"/>
    <p:sldId id="276" r:id="rId21"/>
    <p:sldId id="284" r:id="rId22"/>
    <p:sldId id="285" r:id="rId23"/>
    <p:sldId id="345" r:id="rId24"/>
    <p:sldId id="344" r:id="rId25"/>
    <p:sldId id="278" r:id="rId26"/>
    <p:sldId id="277" r:id="rId27"/>
    <p:sldId id="279" r:id="rId28"/>
    <p:sldId id="280" r:id="rId29"/>
    <p:sldId id="281" r:id="rId30"/>
    <p:sldId id="282" r:id="rId31"/>
    <p:sldId id="312" r:id="rId32"/>
    <p:sldId id="313" r:id="rId33"/>
    <p:sldId id="348" r:id="rId34"/>
    <p:sldId id="314" r:id="rId35"/>
    <p:sldId id="283" r:id="rId36"/>
    <p:sldId id="349" r:id="rId37"/>
    <p:sldId id="315" r:id="rId38"/>
    <p:sldId id="300" r:id="rId39"/>
    <p:sldId id="299" r:id="rId40"/>
    <p:sldId id="301" r:id="rId41"/>
    <p:sldId id="30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18"/>
    <p:restoredTop sz="93373"/>
  </p:normalViewPr>
  <p:slideViewPr>
    <p:cSldViewPr snapToGrid="0" snapToObjects="1">
      <p:cViewPr varScale="1">
        <p:scale>
          <a:sx n="88" d="100"/>
          <a:sy n="88" d="100"/>
        </p:scale>
        <p:origin x="720" y="184"/>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7/4/19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187506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174637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61015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smtClean="0">
                <a:solidFill>
                  <a:schemeClr val="tx1">
                    <a:lumMod val="75000"/>
                    <a:lumOff val="25000"/>
                  </a:schemeClr>
                </a:solidFill>
                <a:latin typeface="Karla" charset="0"/>
                <a:ea typeface="Karla" charset="0"/>
                <a:cs typeface="Karla" charset="0"/>
              </a:rPr>
              <a:t>Protopapas,</a:t>
            </a:r>
            <a:r>
              <a:rPr lang="en-US" sz="2400" b="0" i="0" baseline="0" dirty="0" smtClean="0">
                <a:solidFill>
                  <a:schemeClr val="tx1">
                    <a:lumMod val="75000"/>
                    <a:lumOff val="25000"/>
                  </a:schemeClr>
                </a:solidFill>
                <a:latin typeface="Karla" charset="0"/>
                <a:ea typeface="Karla" charset="0"/>
                <a:cs typeface="Karla" charset="0"/>
              </a:rPr>
              <a:t> </a:t>
            </a:r>
            <a:r>
              <a:rPr lang="en-US" sz="2400" b="0" i="0" dirty="0" smtClean="0">
                <a:solidFill>
                  <a:schemeClr val="tx1">
                    <a:lumMod val="75000"/>
                    <a:lumOff val="25000"/>
                  </a:schemeClr>
                </a:solidFill>
                <a:latin typeface="Karla" charset="0"/>
                <a:ea typeface="Karla" charset="0"/>
                <a:cs typeface="Karla" charset="0"/>
              </a:rPr>
              <a:t>Kevin Rader and Chris Tanner</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a:t>
            </a:r>
            <a:r>
              <a:rPr lang="en-US" sz="1100" cap="small" baseline="0" dirty="0" smtClean="0">
                <a:solidFill>
                  <a:schemeClr val="tx1">
                    <a:lumMod val="50000"/>
                    <a:lumOff val="50000"/>
                  </a:schemeClr>
                </a:solidFill>
                <a:latin typeface="Karla" charset="0"/>
                <a:ea typeface="Karla" charset="0"/>
                <a:cs typeface="Karla" charset="0"/>
              </a:rPr>
              <a:t>Rader, Tanner</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22399683"/>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1.png"/><Relationship Id="rId5"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10.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1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6.xml.rels><?xml version="1.0" encoding="UTF-8" standalone="yes"?>
<Relationships xmlns="http://schemas.openxmlformats.org/package/2006/relationships"><Relationship Id="rId4" Type="http://schemas.openxmlformats.org/officeDocument/2006/relationships/image" Target="../media/image131.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40.png"/><Relationship Id="rId8" Type="http://schemas.openxmlformats.org/officeDocument/2006/relationships/image" Target="../media/image15.png"/><Relationship Id="rId9" Type="http://schemas.openxmlformats.org/officeDocument/2006/relationships/image" Target="../media/image162.png"/><Relationship Id="rId10" Type="http://schemas.openxmlformats.org/officeDocument/2006/relationships/image" Target="../media/image161.png"/><Relationship Id="rId11"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81.png"/></Relationships>
</file>

<file path=ppt/slides/_rels/slide18.xml.rels><?xml version="1.0" encoding="UTF-8" standalone="yes"?>
<Relationships xmlns="http://schemas.openxmlformats.org/package/2006/relationships"><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60.png"/><Relationship Id="rId7" Type="http://schemas.openxmlformats.org/officeDocument/2006/relationships/image" Target="../media/image190.png"/><Relationship Id="rId8" Type="http://schemas.openxmlformats.org/officeDocument/2006/relationships/image" Target="../media/image150.png"/><Relationship Id="rId9" Type="http://schemas.openxmlformats.org/officeDocument/2006/relationships/image" Target="../media/image180.png"/><Relationship Id="rId10"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2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0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a:t>
            </a:r>
            <a:r>
              <a:rPr lang="en-US" dirty="0"/>
              <a:t>4</a:t>
            </a:r>
            <a:r>
              <a:rPr lang="en-US" dirty="0" smtClean="0"/>
              <a:t>: </a:t>
            </a:r>
            <a:r>
              <a:rPr lang="en-US" dirty="0"/>
              <a:t>Introduction to </a:t>
            </a:r>
            <a:r>
              <a:rPr lang="en-US" dirty="0" smtClean="0"/>
              <a:t>Regression</a:t>
            </a:r>
            <a:br>
              <a:rPr lang="en-US" dirty="0" smtClean="0"/>
            </a:br>
            <a:endParaRPr lang="en-US" dirty="0"/>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1336065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72175"/>
                  <a:gd name="adj2" fmla="val 6784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72175"/>
                  <a:gd name="adj2" fmla="val 67846"/>
                  <a:gd name="adj3" fmla="val 16667"/>
                </a:avLst>
              </a:prstGeom>
              <a:blipFill rotWithShape="0">
                <a:blip r:embed="rId3"/>
                <a:stretch>
                  <a:fillRect r="-265"/>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54549469-8AF1-9940-B998-470C6F7A3294}"/>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454580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195346"/>
              <a:gd name="adj2" fmla="val 150154"/>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here?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13</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3"/>
                <a:stretch>
                  <a:fillRect l="-1248" b="-8738"/>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xmlns="" id="{FE446D22-A807-1A44-A630-F024385105B2}"/>
              </a:ext>
            </a:extLst>
          </p:cNvPr>
          <p:cNvPicPr>
            <a:picLocks noChangeAspect="1"/>
          </p:cNvPicPr>
          <p:nvPr/>
        </p:nvPicPr>
        <p:blipFill>
          <a:blip r:embed="rId4"/>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 </a:t>
                </a:r>
                <a14:m>
                  <m:oMath xmlns:m="http://schemas.openxmlformats.org/officeDocument/2006/math">
                    <m:acc>
                      <m:accPr>
                        <m:chr m:val="̂"/>
                        <m:ctrlPr>
                          <a:rPr lang="en-US" sz="2400" i="1">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 as close to the observed value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7996488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100" y="264361"/>
            <a:ext cx="11493416" cy="767276"/>
          </a:xfrm>
        </p:spPr>
        <p:txBody>
          <a:bodyPr/>
          <a:lstStyle/>
          <a:p>
            <a:r>
              <a:rPr lang="en-US" dirty="0"/>
              <a:t>Simple Prediction Model</a:t>
            </a:r>
          </a:p>
        </p:txBody>
      </p:sp>
      <p:sp>
        <p:nvSpPr>
          <p:cNvPr id="4" name="Slide Number Placeholder 3"/>
          <p:cNvSpPr>
            <a:spLocks noGrp="1"/>
          </p:cNvSpPr>
          <p:nvPr>
            <p:ph type="sldNum" sz="quarter" idx="12"/>
          </p:nvPr>
        </p:nvSpPr>
        <p:spPr>
          <a:xfrm>
            <a:off x="8558066" y="6378884"/>
            <a:ext cx="2844800" cy="365125"/>
          </a:xfrm>
        </p:spPr>
        <p:txBody>
          <a:bodyPr/>
          <a:lstStyle/>
          <a:p>
            <a:fld id="{81B7CCDB-6D39-0547-B7B3-C80E39D6513A}" type="slidenum">
              <a:rPr lang="en-US" smtClean="0"/>
              <a:t>15</a:t>
            </a:fld>
            <a:endParaRPr lang="en-US" dirty="0"/>
          </a:p>
        </p:txBody>
      </p:sp>
      <p:sp>
        <p:nvSpPr>
          <p:cNvPr id="16" name="TextBox 15"/>
          <p:cNvSpPr txBox="1"/>
          <p:nvPr/>
        </p:nvSpPr>
        <p:spPr>
          <a:xfrm>
            <a:off x="7140170" y="637888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15886" y="199640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06836" y="346125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charset="0"/>
                              <a:ea typeface="Karla" charset="0"/>
                            </a:rPr>
                          </m:ctrlPr>
                        </m:sSubPr>
                        <m:e>
                          <m:acc>
                            <m:accPr>
                              <m:chr m:val="̂"/>
                              <m:ctrlPr>
                                <a:rPr lang="en-US" i="1">
                                  <a:latin typeface="Cambria Math"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495723" y="274759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84887" y="3139592"/>
            <a:ext cx="3898431" cy="1831009"/>
            <a:chOff x="7797079" y="3091762"/>
            <a:chExt cx="3898431" cy="1831009"/>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pic>
        <p:nvPicPr>
          <p:cNvPr id="34" name="Picture 33">
            <a:extLst>
              <a:ext uri="{FF2B5EF4-FFF2-40B4-BE49-F238E27FC236}">
                <a16:creationId xmlns:a16="http://schemas.microsoft.com/office/drawing/2014/main" xmlns="" id="{FE446D22-A807-1A44-A630-F024385105B2}"/>
              </a:ext>
            </a:extLst>
          </p:cNvPr>
          <p:cNvPicPr>
            <a:picLocks noChangeAspect="1"/>
          </p:cNvPicPr>
          <p:nvPr/>
        </p:nvPicPr>
        <p:blipFill>
          <a:blip r:embed="rId11"/>
          <a:stretch>
            <a:fillRect/>
          </a:stretch>
        </p:blipFill>
        <p:spPr>
          <a:xfrm>
            <a:off x="2602989" y="1509164"/>
            <a:ext cx="6857999" cy="4571999"/>
          </a:xfrm>
          <a:prstGeom prst="rect">
            <a:avLst/>
          </a:prstGeom>
        </p:spPr>
      </p:pic>
    </p:spTree>
    <p:extLst>
      <p:ext uri="{BB962C8B-B14F-4D97-AF65-F5344CB8AC3E}">
        <p14:creationId xmlns:p14="http://schemas.microsoft.com/office/powerpoint/2010/main" val="11339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charset="0"/>
                              <a:ea typeface="Karla" charset="0"/>
                            </a:rPr>
                          </m:ctrlPr>
                        </m:accPr>
                        <m:e>
                          <m:sSub>
                            <m:sSubPr>
                              <m:ctrlPr>
                                <a:rPr lang="en-US" i="1">
                                  <a:latin typeface="Cambria Math"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charset="0"/>
                                  <a:ea typeface="Karla" charset="0"/>
                                </a:rPr>
                              </m:ctrlPr>
                            </m:sSubPr>
                            <m:e>
                              <m:r>
                                <a:rPr lang="en-US" b="0" i="1" smtClean="0">
                                  <a:latin typeface="Cambria Math" charset="0"/>
                                  <a:ea typeface="Karla" charset="0"/>
                                </a:rPr>
                                <m:t>𝑦</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charset="0"/>
                                <a:ea typeface="Karla" charset="0"/>
                              </a:rPr>
                            </m:ctrlPr>
                          </m:sSubPr>
                          <m:e>
                            <m:r>
                              <a:rPr lang="en-US" b="0" i="1" smtClean="0">
                                <a:latin typeface="Cambria Math" charset="0"/>
                                <a:ea typeface="Karla" charset="0"/>
                              </a:rPr>
                              <m:t>𝑥</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𝑥</m:t>
                            </m:r>
                          </m:e>
                          <m:sub>
                            <m:sSub>
                              <m:sSubPr>
                                <m:ctrlPr>
                                  <a:rPr lang="en-US" i="1">
                                    <a:latin typeface="Cambria Math"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2" name="Picture 31">
            <a:extLst>
              <a:ext uri="{FF2B5EF4-FFF2-40B4-BE49-F238E27FC236}">
                <a16:creationId xmlns:a16="http://schemas.microsoft.com/office/drawing/2014/main" xmlns="" id="{085DFFF8-EA9A-AE4A-8D11-94D2F20D0170}"/>
              </a:ext>
            </a:extLst>
          </p:cNvPr>
          <p:cNvPicPr>
            <a:picLocks noChangeAspect="1"/>
          </p:cNvPicPr>
          <p:nvPr/>
        </p:nvPicPr>
        <p:blipFill>
          <a:blip r:embed="rId10"/>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1177758"/>
            <a:ext cx="10102809" cy="4674402"/>
          </a:xfrm>
          <a:noFill/>
          <a:ln w="12700">
            <a:noFill/>
          </a:ln>
          <a:effectLst/>
        </p:spPr>
        <p:txBody>
          <a:bodyPr/>
          <a:lstStyle/>
          <a:p>
            <a:pPr>
              <a:spcAft>
                <a:spcPts val="1200"/>
              </a:spcAft>
            </a:pPr>
            <a:r>
              <a:rPr lang="en-US" sz="2000" b="1" dirty="0"/>
              <a:t>Logistics</a:t>
            </a:r>
          </a:p>
          <a:p>
            <a:pPr>
              <a:spcAft>
                <a:spcPts val="1200"/>
              </a:spcAft>
            </a:pPr>
            <a:r>
              <a:rPr lang="en-US" sz="2000" dirty="0"/>
              <a:t>	Class Structure</a:t>
            </a:r>
          </a:p>
          <a:p>
            <a:pPr>
              <a:spcAft>
                <a:spcPts val="1200"/>
              </a:spcAft>
            </a:pPr>
            <a:r>
              <a:rPr lang="en-US" sz="2000" b="1" dirty="0" smtClean="0"/>
              <a:t>Statistical </a:t>
            </a:r>
            <a:r>
              <a:rPr lang="en-US" sz="2000" b="1" dirty="0"/>
              <a:t>Modeling </a:t>
            </a:r>
            <a:r>
              <a:rPr lang="en-US" sz="2000" b="1" dirty="0" smtClean="0"/>
              <a:t> </a:t>
            </a:r>
            <a:endParaRPr lang="en-US" sz="2000" b="1" dirty="0"/>
          </a:p>
          <a:p>
            <a:pPr>
              <a:spcAft>
                <a:spcPts val="1200"/>
              </a:spcAft>
            </a:pPr>
            <a:r>
              <a:rPr lang="en-US" sz="2000" dirty="0"/>
              <a:t>	k-Nearest Neighbors (</a:t>
            </a:r>
            <a:r>
              <a:rPr lang="en-US" sz="2000" dirty="0" err="1"/>
              <a:t>kNN</a:t>
            </a:r>
            <a:r>
              <a:rPr lang="en-US" sz="2000" dirty="0"/>
              <a:t>) </a:t>
            </a:r>
            <a:endParaRPr lang="en-US" sz="2000" dirty="0" smtClean="0"/>
          </a:p>
          <a:p>
            <a:pPr>
              <a:spcBef>
                <a:spcPts val="1872"/>
              </a:spcBef>
              <a:spcAft>
                <a:spcPts val="1200"/>
              </a:spcAft>
            </a:pPr>
            <a:r>
              <a:rPr lang="en-US" sz="2000" b="1" dirty="0"/>
              <a:t>Model Fitness </a:t>
            </a:r>
          </a:p>
          <a:p>
            <a:pPr>
              <a:spcBef>
                <a:spcPts val="0"/>
              </a:spcBef>
              <a:spcAft>
                <a:spcPts val="1200"/>
              </a:spcAft>
            </a:pPr>
            <a:r>
              <a:rPr lang="en-US" sz="2000" dirty="0"/>
              <a:t>	How does the model perform predicting? </a:t>
            </a:r>
            <a:endParaRPr lang="en-US" sz="2000" b="1" dirty="0"/>
          </a:p>
          <a:p>
            <a:pPr>
              <a:spcBef>
                <a:spcPts val="1872"/>
              </a:spcBef>
              <a:spcAft>
                <a:spcPts val="1200"/>
              </a:spcAft>
            </a:pPr>
            <a:r>
              <a:rPr lang="en-US" sz="2000" b="1" dirty="0"/>
              <a:t>Comparison of Two Models   </a:t>
            </a:r>
          </a:p>
          <a:p>
            <a:pPr>
              <a:spcBef>
                <a:spcPts val="0"/>
              </a:spcBef>
              <a:spcAft>
                <a:spcPts val="1200"/>
              </a:spcAft>
            </a:pPr>
            <a:r>
              <a:rPr lang="en-US" sz="2000" dirty="0"/>
              <a:t>	How do we choose from two different models?</a:t>
            </a:r>
          </a:p>
          <a:p>
            <a:pPr>
              <a:spcAft>
                <a:spcPts val="1200"/>
              </a:spcAft>
            </a:pPr>
            <a:endParaRPr lang="en-US" sz="2000" dirty="0"/>
          </a:p>
          <a:p>
            <a:pPr>
              <a:spcAft>
                <a:spcPts val="1200"/>
              </a:spcAft>
            </a:pPr>
            <a:endParaRPr lang="en-US" sz="2000" dirty="0"/>
          </a:p>
          <a:p>
            <a:pPr>
              <a:spcAft>
                <a:spcPts val="1200"/>
              </a:spcAft>
            </a:pPr>
            <a:r>
              <a:rPr lang="en-US" sz="2000" dirty="0"/>
              <a:t> </a:t>
            </a:r>
          </a:p>
          <a:p>
            <a:pPr>
              <a:spcAft>
                <a:spcPts val="1200"/>
              </a:spcAft>
            </a:pPr>
            <a:endParaRPr lang="en-US" sz="2000"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419698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Same models on more data</a:t>
            </a:r>
          </a:p>
        </p:txBody>
      </p:sp>
    </p:spTree>
    <p:extLst>
      <p:ext uri="{BB962C8B-B14F-4D97-AF65-F5344CB8AC3E}">
        <p14:creationId xmlns:p14="http://schemas.microsoft.com/office/powerpoint/2010/main" val="7125153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a:t>
            </a:r>
            <a:r>
              <a:rPr lang="en-US" sz="2400" b="1" i="1" dirty="0">
                <a:solidFill>
                  <a:schemeClr val="tx1">
                    <a:lumMod val="75000"/>
                    <a:lumOff val="25000"/>
                  </a:schemeClr>
                </a:solidFill>
                <a:latin typeface="Karla" charset="0"/>
                <a:ea typeface="Karla" charset="0"/>
                <a:cs typeface="Karla" charset="0"/>
              </a:rPr>
              <a:t>k-Nearest Neighbor (</a:t>
            </a:r>
            <a:r>
              <a:rPr lang="en-US" sz="2400" b="1" i="1" dirty="0" err="1">
                <a:solidFill>
                  <a:schemeClr val="tx1">
                    <a:lumMod val="75000"/>
                    <a:lumOff val="25000"/>
                  </a:schemeClr>
                </a:solidFill>
                <a:latin typeface="Karla" charset="0"/>
                <a:ea typeface="Karla" charset="0"/>
                <a:cs typeface="Karla" charset="0"/>
              </a:rPr>
              <a:t>kNN</a:t>
            </a:r>
            <a:r>
              <a:rPr lang="en-US" sz="2400" b="1" i="1" dirty="0">
                <a:solidFill>
                  <a:schemeClr val="tx1">
                    <a:lumMod val="75000"/>
                    <a:lumOff val="25000"/>
                  </a:schemeClr>
                </a:solidFill>
                <a:latin typeface="Karla" charset="0"/>
                <a:ea typeface="Karla" charset="0"/>
                <a:cs typeface="Karla" charset="0"/>
              </a:rPr>
              <a:t>) model</a:t>
            </a:r>
            <a:r>
              <a:rPr lang="en-US" sz="24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400" dirty="0">
              <a:solidFill>
                <a:schemeClr val="tx1">
                  <a:lumMod val="75000"/>
                  <a:lumOff val="25000"/>
                </a:schemeClr>
              </a:solidFill>
              <a:latin typeface="Karla" charset="0"/>
              <a:ea typeface="Karla" charset="0"/>
              <a:cs typeface="Karla" charset="0"/>
            </a:endParaRPr>
          </a:p>
          <a:p>
            <a:pPr lvl="1"/>
            <a:r>
              <a:rPr lang="en-US" sz="24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400" i="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641623"/>
                <a:ext cx="10682602" cy="4154984"/>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a fixed a value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𝑖</m:t>
                    </m:r>
                  </m:oMath>
                </a14:m>
                <a:r>
                  <a:rPr lang="en-US"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observation is the average of the observed response of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-closest observations: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400" b="0" i="1" smtClean="0">
                            <a:solidFill>
                              <a:schemeClr val="tx1">
                                <a:lumMod val="75000"/>
                                <a:lumOff val="25000"/>
                              </a:schemeClr>
                            </a:solidFill>
                            <a:latin typeface="Cambria Math" charset="0"/>
                            <a:ea typeface="Karla" charset="0"/>
                            <a:cs typeface="Karla" charset="0"/>
                          </a:rPr>
                        </m:ctrlPr>
                      </m:dPr>
                      <m:e>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𝑘</m:t>
                            </m:r>
                          </m:sub>
                        </m:sSub>
                      </m:e>
                    </m:d>
                  </m:oMath>
                </a14:m>
                <a:r>
                  <a:rPr lang="en-US" sz="2400" dirty="0">
                    <a:solidFill>
                      <a:schemeClr val="tx1">
                        <a:lumMod val="75000"/>
                        <a:lumOff val="25000"/>
                      </a:schemeClr>
                    </a:solidFill>
                    <a:latin typeface="Karla" charset="0"/>
                    <a:ea typeface="Karla" charset="0"/>
                    <a:cs typeface="Karla" charset="0"/>
                  </a:rPr>
                  <a:t> are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similar</a:t>
                </a:r>
                <a:r>
                  <a:rPr lang="en-US" sz="2400" dirty="0">
                    <a:solidFill>
                      <a:schemeClr val="tx1">
                        <a:lumMod val="75000"/>
                        <a:lumOff val="25000"/>
                      </a:schemeClr>
                    </a:solidFill>
                    <a:latin typeface="Karla" charset="0"/>
                    <a:ea typeface="Karla" charset="0"/>
                    <a:cs typeface="Karla" charset="0"/>
                  </a:rPr>
                  <a:t> refers to a notion of distance between predictors).</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641623"/>
                <a:ext cx="10682602" cy="4154984"/>
              </a:xfrm>
              <a:prstGeom prst="rect">
                <a:avLst/>
              </a:prstGeom>
              <a:blipFill rotWithShape="0">
                <a:blip r:embed="rId4"/>
                <a:stretch>
                  <a:fillRect l="-913" t="-1173"/>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287133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23</a:t>
            </a:fld>
            <a:endParaRPr lang="en-US"/>
          </a:p>
        </p:txBody>
      </p:sp>
    </p:spTree>
    <p:extLst>
      <p:ext uri="{BB962C8B-B14F-4D97-AF65-F5344CB8AC3E}">
        <p14:creationId xmlns:p14="http://schemas.microsoft.com/office/powerpoint/2010/main" val="12939053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acc>
                          <m:accPr>
                            <m:chr m:val="̂"/>
                            <m:ctrlPr>
                              <a:rPr lang="en-US" sz="2400" b="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33</a:t>
            </a:fld>
            <a:endParaRPr lang="en-US"/>
          </a:p>
        </p:txBody>
      </p:sp>
    </p:spTree>
    <p:extLst>
      <p:ext uri="{BB962C8B-B14F-4D97-AF65-F5344CB8AC3E}">
        <p14:creationId xmlns:p14="http://schemas.microsoft.com/office/powerpoint/2010/main" val="363116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
        <p:nvSpPr>
          <p:cNvPr id="6" name="TextBox 5">
            <a:extLst>
              <a:ext uri="{FF2B5EF4-FFF2-40B4-BE49-F238E27FC236}">
                <a16:creationId xmlns:a16="http://schemas.microsoft.com/office/drawing/2014/main" xmlns=""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6132282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xmlns=""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xmlns=""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3410018"/>
              </p:ext>
            </p:extLst>
          </p:nvPr>
        </p:nvGraphicFramePr>
        <p:xfrm>
          <a:off x="3112385" y="3005980"/>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xmlns=""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b="1" dirty="0"/>
              <a:t>Advertising data set</a:t>
            </a:r>
            <a:r>
              <a:rPr lang="en-US" sz="2400"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2158843" y="5730889"/>
            <a:ext cx="7874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xmlns=""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a16="http://schemas.microsoft.com/office/drawing/2014/main" xmlns=""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a16="http://schemas.microsoft.com/office/drawing/2014/main" xmlns=""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a16="http://schemas.microsoft.com/office/drawing/2014/main" xmlns=""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sz="2400" dirty="0"/>
              <a:t>There is an asymmetry in many of these problems: </a:t>
            </a:r>
          </a:p>
          <a:p>
            <a:pPr marL="923925"/>
            <a:r>
              <a:rPr lang="en-US" sz="2400" dirty="0"/>
              <a:t>The variable we'd like to predict may be more difficult to measure, is more important than the other(s), or may be directly or indirectly influenced by the values of the other variable(s).</a:t>
            </a:r>
          </a:p>
          <a:p>
            <a:endParaRPr lang="en-US" sz="2400" dirty="0"/>
          </a:p>
          <a:p>
            <a:r>
              <a:rPr lang="en-US" sz="2400" dirty="0"/>
              <a:t>Thus, we'd like to define two categories of variables: </a:t>
            </a:r>
          </a:p>
          <a:p>
            <a:pPr marL="979488" indent="-455613">
              <a:buFont typeface="Arial" charset="0"/>
              <a:buChar char="•"/>
            </a:pPr>
            <a:r>
              <a:rPr lang="en-US" sz="2400" dirty="0"/>
              <a:t>variables whose value we want to predict </a:t>
            </a:r>
          </a:p>
          <a:p>
            <a:pPr marL="979488" indent="-455613">
              <a:buFont typeface="Arial" charset="0"/>
              <a:buChar char="•"/>
            </a:pPr>
            <a:r>
              <a:rPr lang="en-US" sz="2400"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1121367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23036869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15615</TotalTime>
  <Words>1712</Words>
  <Application>Microsoft Macintosh PowerPoint</Application>
  <PresentationFormat>Widescreen</PresentationFormat>
  <Paragraphs>360</Paragraphs>
  <Slides>41</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Calibri</vt:lpstr>
      <vt:lpstr>Cambria Math</vt:lpstr>
      <vt:lpstr>Karla</vt:lpstr>
      <vt:lpstr>Mangal</vt:lpstr>
      <vt:lpstr>Arial</vt:lpstr>
      <vt:lpstr>GEC_template</vt:lpstr>
      <vt:lpstr>Lecture 4: Introduction to Regression </vt:lpstr>
      <vt:lpstr>Lecture Outline  </vt:lpstr>
      <vt:lpstr>Predicting a Variable </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464</cp:revision>
  <cp:lastPrinted>2018-05-11T23:31:28Z</cp:lastPrinted>
  <dcterms:created xsi:type="dcterms:W3CDTF">2018-04-18T18:49:01Z</dcterms:created>
  <dcterms:modified xsi:type="dcterms:W3CDTF">2019-07-04T08:35:57Z</dcterms:modified>
</cp:coreProperties>
</file>